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3171E-BA14-4EAB-B2B9-8ADAE5DF9FE1}" type="datetimeFigureOut">
              <a:rPr lang="en-CA" smtClean="0"/>
              <a:pPr/>
              <a:t>07/02/2014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934FE-5936-466D-93AE-6F11D0EE0D9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42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1A9C0-5323-4BAB-8331-68FEC69C2CAA}" type="datetimeFigureOut">
              <a:rPr lang="en-CA" smtClean="0"/>
              <a:pPr/>
              <a:t>07/02/2014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4F9FE-DEDB-4B3A-94D4-8B32B84ED71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498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A5B4-0EE5-48D9-BDB3-BC0B3B4F7244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9A42-28AD-494A-9D39-7822FA6446F0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08A0-6D79-41E1-AB9F-24DCB0B7E792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CCD42-0562-4DD6-8695-C2172F5B798A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3DC6-7597-4F1E-BD50-26382B8F2A5C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FA9A-60BB-4E93-A63A-CA5AEAA4C0D8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142-FF11-445D-9DEE-774E7257200E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8315-BA7A-45CA-A6C6-B1F977549768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49E2-D6D3-4CCB-BF5F-89FC6ACCF7BD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C023B-F360-4F46-B756-9480294B4AC8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5B50-3ED8-47C5-B9BB-D9155FFE4319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24A2-18E0-4C91-87F6-405400ED614D}" type="datetime1">
              <a:rPr lang="en-CA" smtClean="0"/>
              <a:pPr/>
              <a:t>07/02/2014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FD72-3102-44F2-B83B-FF050B6B0CB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7000"/>
            <a:ext cx="7772400" cy="238125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Comparative Study of MOPAN and EvalNet Approaches to Assessing Multilateral Organizations’ Development Effectiveness</a:t>
            </a:r>
            <a:endParaRPr lang="en-CA" sz="3600" dirty="0"/>
          </a:p>
        </p:txBody>
      </p:sp>
      <p:pic>
        <p:nvPicPr>
          <p:cNvPr id="4" name="officeArt object"/>
          <p:cNvPicPr/>
          <p:nvPr/>
        </p:nvPicPr>
        <p:blipFill rotWithShape="1">
          <a:blip r:embed="rId2" cstate="print">
            <a:extLst/>
          </a:blip>
          <a:srcRect/>
          <a:stretch>
            <a:fillRect/>
          </a:stretch>
        </p:blipFill>
        <p:spPr>
          <a:xfrm>
            <a:off x="533400" y="381000"/>
            <a:ext cx="3248025" cy="160972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officeArt object"/>
          <p:cNvPicPr/>
          <p:nvPr/>
        </p:nvPicPr>
        <p:blipFill rotWithShape="1">
          <a:blip r:embed="rId3" cstate="print">
            <a:extLst/>
          </a:blip>
          <a:srcRect/>
          <a:stretch>
            <a:fillRect/>
          </a:stretch>
        </p:blipFill>
        <p:spPr>
          <a:xfrm>
            <a:off x="6858000" y="152400"/>
            <a:ext cx="2066925" cy="206692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5105400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en-CA" sz="210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CA" sz="2100" dirty="0" smtClean="0">
                <a:latin typeface="+mj-lt"/>
                <a:ea typeface="+mj-ea"/>
                <a:cs typeface="+mj-cs"/>
              </a:rPr>
              <a:t>James </a:t>
            </a:r>
            <a:r>
              <a:rPr lang="en-CA" sz="2100" dirty="0" err="1" smtClean="0">
                <a:latin typeface="+mj-lt"/>
                <a:ea typeface="+mj-ea"/>
                <a:cs typeface="+mj-cs"/>
              </a:rPr>
              <a:t>Melanson</a:t>
            </a:r>
            <a:endParaRPr lang="en-CA" sz="210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CA" sz="2100" dirty="0" smtClean="0">
                <a:latin typeface="+mj-lt"/>
                <a:ea typeface="+mj-ea"/>
                <a:cs typeface="+mj-cs"/>
              </a:rPr>
              <a:t>Director, Development Evaluation Division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CA" sz="2100" dirty="0" smtClean="0">
                <a:latin typeface="+mj-lt"/>
                <a:ea typeface="+mj-ea"/>
                <a:cs typeface="+mj-cs"/>
              </a:rPr>
              <a:t>Foreign Affairs, Trade and Development Canada</a:t>
            </a:r>
          </a:p>
          <a:p>
            <a:pPr lvl="0" algn="ctr">
              <a:spcBef>
                <a:spcPct val="0"/>
              </a:spcBef>
              <a:defRPr/>
            </a:pPr>
            <a:endParaRPr lang="en-CA" sz="210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CA" sz="2100" dirty="0" smtClean="0">
                <a:latin typeface="+mj-lt"/>
                <a:ea typeface="+mj-ea"/>
                <a:cs typeface="+mj-cs"/>
              </a:rPr>
              <a:t>DAC Network on Development Evaluation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100" dirty="0" smtClean="0">
                <a:latin typeface="+mj-lt"/>
                <a:ea typeface="+mj-ea"/>
                <a:cs typeface="+mj-cs"/>
              </a:rPr>
              <a:t>February 2014</a:t>
            </a:r>
            <a:endParaRPr lang="en-CA" sz="21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325562"/>
          </a:xfrm>
        </p:spPr>
        <p:txBody>
          <a:bodyPr>
            <a:normAutofit/>
          </a:bodyPr>
          <a:lstStyle/>
          <a:p>
            <a:r>
              <a:rPr lang="en-CA" dirty="0" smtClean="0"/>
              <a:t>Findings</a:t>
            </a:r>
            <a:br>
              <a:rPr lang="en-CA" dirty="0" smtClean="0"/>
            </a:br>
            <a:r>
              <a:rPr lang="en-CA" sz="2400" dirty="0" smtClean="0"/>
              <a:t>If the two were to be integrated, how might that be done?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800600"/>
          </a:xfrm>
        </p:spPr>
        <p:txBody>
          <a:bodyPr>
            <a:noAutofit/>
          </a:bodyPr>
          <a:lstStyle/>
          <a:p>
            <a:r>
              <a:rPr lang="en-CA" sz="2000" dirty="0" smtClean="0"/>
              <a:t>EvalNet Approach could substitute for MOPAN’s “results component”</a:t>
            </a:r>
          </a:p>
          <a:p>
            <a:pPr lvl="1"/>
            <a:r>
              <a:rPr lang="en-CA" sz="2000" dirty="0" smtClean="0"/>
              <a:t>Achievement of results</a:t>
            </a:r>
          </a:p>
          <a:p>
            <a:pPr lvl="1"/>
            <a:r>
              <a:rPr lang="en-CA" sz="2000" dirty="0" smtClean="0"/>
              <a:t>Relevance</a:t>
            </a:r>
          </a:p>
          <a:p>
            <a:pPr lvl="1"/>
            <a:r>
              <a:rPr lang="en-CA" sz="2000" dirty="0" smtClean="0"/>
              <a:t>Sustainability </a:t>
            </a:r>
          </a:p>
          <a:p>
            <a:pPr lvl="1"/>
            <a:r>
              <a:rPr lang="en-CA" sz="2000" dirty="0" smtClean="0"/>
              <a:t>Efficiency</a:t>
            </a:r>
          </a:p>
          <a:p>
            <a:pPr lvl="1"/>
            <a:endParaRPr lang="en-CA" sz="1400" dirty="0" smtClean="0"/>
          </a:p>
          <a:p>
            <a:r>
              <a:rPr lang="en-CA" sz="2000" dirty="0" err="1" smtClean="0"/>
              <a:t>EvalNet</a:t>
            </a:r>
            <a:r>
              <a:rPr lang="en-CA" sz="2000" dirty="0" smtClean="0"/>
              <a:t> Approach’s performance management </a:t>
            </a:r>
            <a:br>
              <a:rPr lang="en-CA" sz="2000" dirty="0" smtClean="0"/>
            </a:br>
            <a:r>
              <a:rPr lang="en-CA" sz="2000" dirty="0" smtClean="0"/>
              <a:t>indicators could be integrated either into </a:t>
            </a:r>
            <a:br>
              <a:rPr lang="en-CA" sz="2000" dirty="0" smtClean="0"/>
            </a:br>
            <a:r>
              <a:rPr lang="en-CA" sz="2000" dirty="0" smtClean="0"/>
              <a:t>MOPAN Approach’s knowledge management </a:t>
            </a:r>
            <a:br>
              <a:rPr lang="en-CA" sz="2000" dirty="0" smtClean="0"/>
            </a:br>
            <a:r>
              <a:rPr lang="en-CA" sz="2000" dirty="0" smtClean="0"/>
              <a:t>or operational management sections</a:t>
            </a:r>
          </a:p>
          <a:p>
            <a:endParaRPr lang="en-CA" sz="1400" dirty="0" smtClean="0"/>
          </a:p>
          <a:p>
            <a:r>
              <a:rPr lang="en-CA" sz="2000" dirty="0" err="1" smtClean="0"/>
              <a:t>EvalNet</a:t>
            </a:r>
            <a:r>
              <a:rPr lang="en-CA" sz="2000" dirty="0" smtClean="0"/>
              <a:t> Approach’s crosscutting themes indicators could be integrated into MOPAN Approach’s strategic management section</a:t>
            </a:r>
          </a:p>
          <a:p>
            <a:endParaRPr lang="en-CA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10</a:t>
            </a:fld>
            <a:endParaRPr lang="en-CA" dirty="0"/>
          </a:p>
        </p:txBody>
      </p:sp>
      <p:pic>
        <p:nvPicPr>
          <p:cNvPr id="1026" name="Picture 2" descr="http://bonfirehealth.com/wp-content/uploads/2011/09/integ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4114" y="2362200"/>
            <a:ext cx="3135086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21176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endParaRPr lang="en-CA" sz="200" dirty="0" smtClean="0"/>
          </a:p>
          <a:p>
            <a:pPr>
              <a:spcBef>
                <a:spcPts val="2400"/>
              </a:spcBef>
            </a:pPr>
            <a:r>
              <a:rPr lang="en-CA" sz="2000" dirty="0" smtClean="0"/>
              <a:t>EvalNet approach of using the </a:t>
            </a:r>
            <a:r>
              <a:rPr lang="en-CA" sz="2000" dirty="0" err="1" smtClean="0"/>
              <a:t>MO’s</a:t>
            </a:r>
            <a:r>
              <a:rPr lang="en-CA" sz="2000" dirty="0" smtClean="0"/>
              <a:t> own evaluation evidence, pre-screening for quality and coverage, and synthesizing against DAC evaluation criteria (i.e. relevance, effectiveness, efficiency, and sustainability) , would be a viable equivalent to the current MOPAN “results component”</a:t>
            </a:r>
          </a:p>
          <a:p>
            <a:pPr>
              <a:spcBef>
                <a:spcPts val="2400"/>
              </a:spcBef>
            </a:pPr>
            <a:r>
              <a:rPr lang="en-CA" sz="2000" dirty="0" smtClean="0"/>
              <a:t>Assessment of MO achievement of its own stated </a:t>
            </a:r>
            <a:br>
              <a:rPr lang="en-CA" sz="2000" dirty="0" smtClean="0"/>
            </a:br>
            <a:r>
              <a:rPr lang="en-CA" sz="2000" dirty="0" smtClean="0"/>
              <a:t>strategic objectives,  which is required by the </a:t>
            </a:r>
            <a:br>
              <a:rPr lang="en-CA" sz="2000" dirty="0" smtClean="0"/>
            </a:br>
            <a:r>
              <a:rPr lang="en-CA" sz="2000" dirty="0" smtClean="0"/>
              <a:t>current MOPAN Approach, is not addressed by </a:t>
            </a:r>
            <a:br>
              <a:rPr lang="en-CA" sz="2000" dirty="0" smtClean="0"/>
            </a:br>
            <a:r>
              <a:rPr lang="en-CA" sz="2000" dirty="0" smtClean="0"/>
              <a:t>the current EvalNet Approach</a:t>
            </a:r>
          </a:p>
          <a:p>
            <a:pPr>
              <a:spcBef>
                <a:spcPts val="2400"/>
              </a:spcBef>
            </a:pPr>
            <a:r>
              <a:rPr lang="en-CA" sz="2000" dirty="0" smtClean="0"/>
              <a:t>Evidence on gender equality and environmental </a:t>
            </a:r>
            <a:br>
              <a:rPr lang="en-CA" sz="2000" dirty="0" smtClean="0"/>
            </a:br>
            <a:r>
              <a:rPr lang="en-CA" sz="2000" dirty="0" smtClean="0"/>
              <a:t>sustainability gathered in the current EvalNet </a:t>
            </a:r>
            <a:br>
              <a:rPr lang="en-CA" sz="2000" dirty="0" smtClean="0"/>
            </a:br>
            <a:r>
              <a:rPr lang="en-CA" sz="2000" dirty="0" smtClean="0"/>
              <a:t>approach would strengthen organizational </a:t>
            </a:r>
            <a:br>
              <a:rPr lang="en-CA" sz="2000" dirty="0" smtClean="0"/>
            </a:br>
            <a:r>
              <a:rPr lang="en-CA" sz="2000" dirty="0" smtClean="0"/>
              <a:t>effectiveness assessment under MOPAN </a:t>
            </a:r>
          </a:p>
          <a:p>
            <a:pPr>
              <a:spcBef>
                <a:spcPts val="2400"/>
              </a:spcBef>
            </a:pPr>
            <a:endParaRPr lang="en-CA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11</a:t>
            </a:fld>
            <a:endParaRPr lang="en-CA" dirty="0"/>
          </a:p>
        </p:txBody>
      </p:sp>
      <p:pic>
        <p:nvPicPr>
          <p:cNvPr id="6" name="Picture 5" descr="Fotolia_10393903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657600"/>
            <a:ext cx="2693219" cy="2413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Update and MOPAN 3.0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21176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endParaRPr lang="en-CA" sz="200" dirty="0" smtClean="0"/>
          </a:p>
          <a:p>
            <a:pPr>
              <a:spcBef>
                <a:spcPts val="2400"/>
              </a:spcBef>
            </a:pPr>
            <a:r>
              <a:rPr lang="en-CA" sz="2000" dirty="0" smtClean="0"/>
              <a:t>Study was presented at the December 2013 MOPAN meeting</a:t>
            </a:r>
          </a:p>
          <a:p>
            <a:pPr>
              <a:spcBef>
                <a:spcPts val="2400"/>
              </a:spcBef>
            </a:pPr>
            <a:r>
              <a:rPr lang="en-CA" sz="2000" dirty="0" smtClean="0"/>
              <a:t>MOPAN members agreed that: </a:t>
            </a:r>
          </a:p>
          <a:p>
            <a:pPr lvl="1"/>
            <a:r>
              <a:rPr lang="en-CA" sz="1800" dirty="0" smtClean="0"/>
              <a:t>MOPAN should draw lessons from the EvalNet approach and consider elements that could be replicated or used for MOPAN 3.0</a:t>
            </a:r>
          </a:p>
          <a:p>
            <a:pPr>
              <a:spcBef>
                <a:spcPts val="2400"/>
              </a:spcBef>
            </a:pPr>
            <a:r>
              <a:rPr lang="en-CA" sz="2000" dirty="0" smtClean="0"/>
              <a:t>A MOPAN 3.0 Task Team has been created to develop and cost options for the assessment of multilateral organisations from 2015 onwards</a:t>
            </a:r>
          </a:p>
          <a:p>
            <a:pPr lvl="1">
              <a:spcBef>
                <a:spcPts val="600"/>
              </a:spcBef>
            </a:pPr>
            <a:r>
              <a:rPr lang="en-CA" sz="1800" dirty="0" smtClean="0"/>
              <a:t>Representatives of the MOPAN Technical Working Group, the MOPAN Strategic Working Group, the Secretariat, and a consultants</a:t>
            </a:r>
          </a:p>
          <a:p>
            <a:pPr>
              <a:spcBef>
                <a:spcPts val="2400"/>
              </a:spcBef>
            </a:pPr>
            <a:r>
              <a:rPr lang="en-CA" sz="2000" dirty="0" err="1" smtClean="0"/>
              <a:t>Costed</a:t>
            </a:r>
            <a:r>
              <a:rPr lang="en-CA" sz="2000" dirty="0" smtClean="0"/>
              <a:t> options will be presented to MOPAN Steering Committee to consider in March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12</a:t>
            </a:fld>
            <a:endParaRPr lang="en-CA" dirty="0"/>
          </a:p>
        </p:txBody>
      </p:sp>
      <p:pic>
        <p:nvPicPr>
          <p:cNvPr id="1026" name="Picture 2" descr="http://www.crmswitch.com/wp-content/uploads/2011/11/salesforce-microsoft-updates-fall-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599" y="0"/>
            <a:ext cx="1676401" cy="1676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DAC </a:t>
            </a:r>
            <a:r>
              <a:rPr lang="en-CA" sz="2200" dirty="0" err="1" smtClean="0"/>
              <a:t>EvalNet</a:t>
            </a:r>
            <a:r>
              <a:rPr lang="en-CA" sz="2200" dirty="0" smtClean="0"/>
              <a:t> endorsed approach to reviewing development effectiveness of MOs was originally designed to complement MOPAN’s organizational assessment</a:t>
            </a:r>
          </a:p>
          <a:p>
            <a:r>
              <a:rPr lang="en-CA" sz="2200" dirty="0" smtClean="0"/>
              <a:t>The recent MOPAN Evaluation found duplication, in particular between the more recently developed “results component” of MOPAN and the </a:t>
            </a:r>
            <a:r>
              <a:rPr lang="en-CA" sz="2200" dirty="0" err="1" smtClean="0"/>
              <a:t>EvalNet</a:t>
            </a:r>
            <a:r>
              <a:rPr lang="en-CA" sz="2200" dirty="0" smtClean="0"/>
              <a:t> Approach</a:t>
            </a:r>
          </a:p>
          <a:p>
            <a:pPr lvl="1"/>
            <a:r>
              <a:rPr lang="en-CA" sz="2200" dirty="0" smtClean="0"/>
              <a:t>The Evaluation recommended the two be merged</a:t>
            </a:r>
          </a:p>
          <a:p>
            <a:r>
              <a:rPr lang="en-CA" sz="2200" dirty="0" smtClean="0"/>
              <a:t>Members from EvalNet and MOPAN felt further analysis needed of objectives, methods, content and costs of the two </a:t>
            </a:r>
            <a:br>
              <a:rPr lang="en-CA" sz="2200" dirty="0" smtClean="0"/>
            </a:br>
            <a:r>
              <a:rPr lang="en-CA" sz="2200" dirty="0" smtClean="0"/>
              <a:t>approaches – for an informed decision</a:t>
            </a:r>
          </a:p>
          <a:p>
            <a:r>
              <a:rPr lang="en-CA" sz="2200" dirty="0" smtClean="0"/>
              <a:t>Canada offered to lead a comparative </a:t>
            </a:r>
            <a:br>
              <a:rPr lang="en-CA" sz="2200" dirty="0" smtClean="0"/>
            </a:br>
            <a:r>
              <a:rPr lang="en-CA" sz="2200" dirty="0" smtClean="0"/>
              <a:t>study</a:t>
            </a:r>
            <a:endParaRPr lang="en-CA" sz="2200" dirty="0"/>
          </a:p>
        </p:txBody>
      </p:sp>
      <p:pic>
        <p:nvPicPr>
          <p:cNvPr id="3074" name="Picture 2" descr="http://media.smashingmagazine.com/wp-content/uploads/2012/10/dupl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785360"/>
            <a:ext cx="3429000" cy="192024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133600"/>
          </a:xfrm>
        </p:spPr>
        <p:txBody>
          <a:bodyPr>
            <a:normAutofit fontScale="92500"/>
          </a:bodyPr>
          <a:lstStyle/>
          <a:p>
            <a:r>
              <a:rPr lang="en-CA" sz="2200" dirty="0" smtClean="0"/>
              <a:t>Objectives</a:t>
            </a:r>
          </a:p>
          <a:p>
            <a:pPr lvl="1"/>
            <a:r>
              <a:rPr lang="en-CA" sz="2000" dirty="0" smtClean="0"/>
              <a:t>Provide a comparative assessment of both approaches</a:t>
            </a:r>
          </a:p>
          <a:p>
            <a:pPr lvl="2"/>
            <a:r>
              <a:rPr lang="en-CA" sz="2000" dirty="0" smtClean="0"/>
              <a:t>Primary focus on the development effectiveness (results) components</a:t>
            </a:r>
          </a:p>
          <a:p>
            <a:pPr lvl="1"/>
            <a:r>
              <a:rPr lang="en-CA" sz="2000" dirty="0" smtClean="0"/>
              <a:t>Seek to identify insights to resolve duplication</a:t>
            </a:r>
          </a:p>
          <a:p>
            <a:pPr lvl="1"/>
            <a:r>
              <a:rPr lang="en-CA" sz="2000" dirty="0" smtClean="0"/>
              <a:t>Support potential decision-making by donor countries on the future of the two</a:t>
            </a:r>
          </a:p>
        </p:txBody>
      </p:sp>
      <p:pic>
        <p:nvPicPr>
          <p:cNvPr id="4" name="Picture 3" descr="approach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276600"/>
            <a:ext cx="2514600" cy="306036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200400"/>
            <a:ext cx="5943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CA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Questions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stated goals of the approaches? </a:t>
            </a:r>
            <a:b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needs are they trying to address?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the differences between the approaches? </a:t>
            </a:r>
            <a:b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do they overlap?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well are the approaches meeting their stated goals?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CA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two approaches were to be integrated, how might that be done?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CA" sz="4900" dirty="0" smtClean="0"/>
              <a:t>Findings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sz="2700" dirty="0" smtClean="0"/>
              <a:t>What are the stated goals of the approaches? </a:t>
            </a:r>
            <a:br>
              <a:rPr lang="en-CA" sz="2700" dirty="0" smtClean="0"/>
            </a:br>
            <a:r>
              <a:rPr lang="en-CA" sz="2700" dirty="0" smtClean="0"/>
              <a:t>What needs are they trying to address?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297363"/>
          </a:xfrm>
        </p:spPr>
        <p:txBody>
          <a:bodyPr>
            <a:normAutofit/>
          </a:bodyPr>
          <a:lstStyle/>
          <a:p>
            <a:r>
              <a:rPr lang="en-CA" sz="2000" dirty="0" smtClean="0"/>
              <a:t>Both approaches </a:t>
            </a:r>
          </a:p>
          <a:p>
            <a:pPr lvl="1"/>
            <a:r>
              <a:rPr lang="en-CA" sz="2000" dirty="0"/>
              <a:t>W</a:t>
            </a:r>
            <a:r>
              <a:rPr lang="en-CA" sz="2000" dirty="0" smtClean="0"/>
              <a:t>ere developed to address the information needs of donors regarding the effectiveness of MOs</a:t>
            </a:r>
          </a:p>
          <a:p>
            <a:pPr lvl="2"/>
            <a:r>
              <a:rPr lang="en-CA" sz="2000" dirty="0" smtClean="0"/>
              <a:t>The emphasis of the two approaches correspond to their different initial focus on organizational effectiveness (MOPAN) and development effectiveness (EvalNet)</a:t>
            </a:r>
          </a:p>
          <a:p>
            <a:pPr lvl="1"/>
            <a:r>
              <a:rPr lang="en-CA" sz="2000" dirty="0" smtClean="0"/>
              <a:t>Seek to produce credible information to meet domestic accountability requirements and to encourage </a:t>
            </a:r>
            <a:br>
              <a:rPr lang="en-CA" sz="2000" dirty="0" smtClean="0"/>
            </a:br>
            <a:r>
              <a:rPr lang="en-CA" sz="2000" dirty="0" smtClean="0"/>
              <a:t>improvement by multilateral </a:t>
            </a:r>
            <a:br>
              <a:rPr lang="en-CA" sz="2000" dirty="0" smtClean="0"/>
            </a:br>
            <a:r>
              <a:rPr lang="en-CA" sz="2000" dirty="0" smtClean="0"/>
              <a:t>organizations</a:t>
            </a:r>
          </a:p>
          <a:p>
            <a:pPr lvl="1"/>
            <a:endParaRPr lang="en-CA" sz="1600" dirty="0" smtClean="0"/>
          </a:p>
        </p:txBody>
      </p:sp>
      <p:pic>
        <p:nvPicPr>
          <p:cNvPr id="1026" name="Picture 2" descr="http://www.msktc.org/lib/docs/Information_iStock_000016671426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404718"/>
            <a:ext cx="3352800" cy="2224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CA" dirty="0" smtClean="0"/>
              <a:t>Findings </a:t>
            </a:r>
            <a:br>
              <a:rPr lang="en-CA" dirty="0" smtClean="0"/>
            </a:br>
            <a:r>
              <a:rPr lang="en-CA" sz="2700" dirty="0" smtClean="0"/>
              <a:t>What are the differences? Where do they overlap?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48200"/>
          </a:xfrm>
        </p:spPr>
        <p:txBody>
          <a:bodyPr>
            <a:noAutofit/>
          </a:bodyPr>
          <a:lstStyle/>
          <a:p>
            <a:r>
              <a:rPr lang="en-CA" sz="2000" b="1" dirty="0" smtClean="0">
                <a:solidFill>
                  <a:srgbClr val="00B050"/>
                </a:solidFill>
              </a:rPr>
              <a:t>Selection of Multilateral Organizations</a:t>
            </a:r>
          </a:p>
          <a:p>
            <a:pPr lvl="1"/>
            <a:r>
              <a:rPr lang="en-CA" sz="2000" dirty="0" smtClean="0"/>
              <a:t>Both select multilateral organizations to be assessed based on the </a:t>
            </a:r>
            <a:br>
              <a:rPr lang="en-CA" sz="2000" dirty="0" smtClean="0"/>
            </a:br>
            <a:r>
              <a:rPr lang="en-CA" sz="2000" dirty="0" smtClean="0"/>
              <a:t>same criteria</a:t>
            </a:r>
          </a:p>
          <a:p>
            <a:pPr>
              <a:spcBef>
                <a:spcPts val="1200"/>
              </a:spcBef>
            </a:pPr>
            <a:r>
              <a:rPr lang="en-CA" sz="2000" b="1" dirty="0" smtClean="0">
                <a:solidFill>
                  <a:srgbClr val="0070C0"/>
                </a:solidFill>
              </a:rPr>
              <a:t>Methodology</a:t>
            </a:r>
          </a:p>
          <a:p>
            <a:pPr lvl="1"/>
            <a:r>
              <a:rPr lang="en-CA" sz="2000" dirty="0" smtClean="0"/>
              <a:t>MOPAN uses surveys, document review and </a:t>
            </a:r>
            <a:br>
              <a:rPr lang="en-CA" sz="2000" dirty="0" smtClean="0"/>
            </a:br>
            <a:r>
              <a:rPr lang="en-CA" sz="2000" dirty="0" smtClean="0"/>
              <a:t>interviews</a:t>
            </a:r>
          </a:p>
          <a:p>
            <a:pPr lvl="1"/>
            <a:r>
              <a:rPr lang="en-CA" sz="2000" dirty="0" err="1" smtClean="0"/>
              <a:t>EvalNet</a:t>
            </a:r>
            <a:r>
              <a:rPr lang="en-CA" sz="2000" dirty="0" smtClean="0"/>
              <a:t> primarily uses primarily document review</a:t>
            </a:r>
          </a:p>
          <a:p>
            <a:pPr>
              <a:spcBef>
                <a:spcPts val="1200"/>
              </a:spcBef>
            </a:pPr>
            <a:r>
              <a:rPr lang="en-CA" sz="2000" dirty="0" smtClean="0"/>
              <a:t> </a:t>
            </a:r>
            <a:r>
              <a:rPr lang="en-CA" sz="2000" b="1" dirty="0" smtClean="0">
                <a:solidFill>
                  <a:srgbClr val="0070C0"/>
                </a:solidFill>
              </a:rPr>
              <a:t>Sampling</a:t>
            </a:r>
          </a:p>
          <a:p>
            <a:pPr lvl="1"/>
            <a:r>
              <a:rPr lang="en-CA" sz="2000" dirty="0" smtClean="0"/>
              <a:t>MOPAN performs sampling at several different levels</a:t>
            </a:r>
            <a:br>
              <a:rPr lang="en-CA" sz="2000" dirty="0" smtClean="0"/>
            </a:br>
            <a:r>
              <a:rPr lang="en-CA" sz="2000" dirty="0" smtClean="0"/>
              <a:t>(country programs, survey recipients, interviewees, </a:t>
            </a:r>
            <a:br>
              <a:rPr lang="en-CA" sz="2000" dirty="0" smtClean="0"/>
            </a:br>
            <a:r>
              <a:rPr lang="en-CA" sz="2000" dirty="0" smtClean="0"/>
              <a:t>and documents)</a:t>
            </a:r>
          </a:p>
          <a:p>
            <a:pPr lvl="1"/>
            <a:r>
              <a:rPr lang="en-CA" sz="2000" dirty="0" smtClean="0"/>
              <a:t>EvalNet selects a representative sample of the </a:t>
            </a:r>
            <a:r>
              <a:rPr lang="en-CA" sz="2000" dirty="0" err="1" smtClean="0"/>
              <a:t>MO’s</a:t>
            </a:r>
            <a:r>
              <a:rPr lang="en-CA" sz="2000" dirty="0" smtClean="0"/>
              <a:t> own evaluations reports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6" name="Picture 2" descr="http://j-butler.com/blog/wp-content/uploads/2012/05/circles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8953" y="2638425"/>
            <a:ext cx="2248847" cy="300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CA" dirty="0" smtClean="0"/>
              <a:t>Findings </a:t>
            </a:r>
            <a:r>
              <a:rPr lang="en-CA" sz="1400" dirty="0" smtClean="0"/>
              <a:t>(Cont’d)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700" dirty="0" smtClean="0"/>
              <a:t>What are the differences? Where do they overlap?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48200"/>
          </a:xfrm>
        </p:spPr>
        <p:txBody>
          <a:bodyPr>
            <a:noAutofit/>
          </a:bodyPr>
          <a:lstStyle/>
          <a:p>
            <a:r>
              <a:rPr lang="en-CA" sz="2000" b="1" dirty="0" smtClean="0">
                <a:solidFill>
                  <a:srgbClr val="0070C0"/>
                </a:solidFill>
              </a:rPr>
              <a:t>Data analysis</a:t>
            </a:r>
          </a:p>
          <a:p>
            <a:pPr lvl="1"/>
            <a:r>
              <a:rPr lang="en-CA" sz="2000" dirty="0" smtClean="0"/>
              <a:t>MOPAN uses statistical analysis for surveys and content analysis for document review; various ratings scales used</a:t>
            </a:r>
          </a:p>
          <a:p>
            <a:pPr lvl="1"/>
            <a:r>
              <a:rPr lang="en-CA" sz="2000" dirty="0" smtClean="0"/>
              <a:t>EvalNet uses content analysis of evaluation reports and a four-point rating scale</a:t>
            </a:r>
          </a:p>
          <a:p>
            <a:pPr lvl="1"/>
            <a:endParaRPr lang="en-CA" sz="1400" dirty="0" smtClean="0"/>
          </a:p>
          <a:p>
            <a:r>
              <a:rPr lang="en-CA" sz="2000" b="1" dirty="0" smtClean="0">
                <a:solidFill>
                  <a:srgbClr val="0070C0"/>
                </a:solidFill>
              </a:rPr>
              <a:t>Engagement</a:t>
            </a:r>
          </a:p>
          <a:p>
            <a:pPr lvl="1"/>
            <a:r>
              <a:rPr lang="en-CA" sz="2000" dirty="0" smtClean="0"/>
              <a:t>MO is engaged throughout the </a:t>
            </a:r>
            <a:br>
              <a:rPr lang="en-CA" sz="2000" dirty="0" smtClean="0"/>
            </a:br>
            <a:r>
              <a:rPr lang="en-CA" sz="2000" dirty="0" smtClean="0"/>
              <a:t>assessment under MOPAN</a:t>
            </a:r>
          </a:p>
          <a:p>
            <a:pPr lvl="1"/>
            <a:r>
              <a:rPr lang="en-CA" sz="2000" dirty="0" smtClean="0"/>
              <a:t>MO is engaged at beginning and end of assessment </a:t>
            </a:r>
            <a:br>
              <a:rPr lang="en-CA" sz="2000" dirty="0" smtClean="0"/>
            </a:br>
            <a:r>
              <a:rPr lang="en-CA" sz="2000" dirty="0" smtClean="0"/>
              <a:t>under </a:t>
            </a:r>
            <a:r>
              <a:rPr lang="en-CA" sz="2000" dirty="0" err="1" smtClean="0"/>
              <a:t>EvalNet</a:t>
            </a:r>
            <a:endParaRPr lang="en-CA" sz="2000" dirty="0" smtClean="0"/>
          </a:p>
          <a:p>
            <a:pPr lvl="1"/>
            <a:endParaRPr lang="en-CA" sz="1400" dirty="0" smtClean="0"/>
          </a:p>
          <a:p>
            <a:r>
              <a:rPr lang="en-CA" sz="2000" b="1" dirty="0" smtClean="0">
                <a:solidFill>
                  <a:srgbClr val="00B050"/>
                </a:solidFill>
              </a:rPr>
              <a:t>Publication</a:t>
            </a:r>
          </a:p>
          <a:p>
            <a:pPr lvl="1"/>
            <a:r>
              <a:rPr lang="en-CA" sz="2000" dirty="0" smtClean="0"/>
              <a:t>All MOPAN and </a:t>
            </a:r>
            <a:r>
              <a:rPr lang="en-CA" sz="2000" dirty="0" err="1" smtClean="0"/>
              <a:t>EvalNet</a:t>
            </a:r>
            <a:r>
              <a:rPr lang="en-CA" sz="2000" dirty="0" smtClean="0"/>
              <a:t> reports are published online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6</a:t>
            </a:fld>
            <a:endParaRPr lang="en-CA"/>
          </a:p>
        </p:txBody>
      </p:sp>
      <p:pic>
        <p:nvPicPr>
          <p:cNvPr id="6" name="Picture 2" descr="http://j-butler.com/blog/wp-content/uploads/2012/05/circles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8953" y="3248025"/>
            <a:ext cx="2248847" cy="300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CA" dirty="0" smtClean="0"/>
              <a:t>Findings </a:t>
            </a:r>
            <a:r>
              <a:rPr lang="en-CA" sz="1400" dirty="0" smtClean="0"/>
              <a:t>(Cont’d)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700" dirty="0" smtClean="0"/>
              <a:t>What are the differences? Where do they overlap?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6477000" cy="4800600"/>
          </a:xfrm>
        </p:spPr>
        <p:txBody>
          <a:bodyPr>
            <a:noAutofit/>
          </a:bodyPr>
          <a:lstStyle/>
          <a:p>
            <a:r>
              <a:rPr lang="en-CA" sz="2000" b="1" dirty="0" smtClean="0">
                <a:solidFill>
                  <a:srgbClr val="00B050"/>
                </a:solidFill>
              </a:rPr>
              <a:t>Similar Effectiveness indicators</a:t>
            </a:r>
          </a:p>
          <a:p>
            <a:pPr lvl="1"/>
            <a:r>
              <a:rPr lang="en-CA" sz="2000" dirty="0" smtClean="0"/>
              <a:t>Strong overlap between the MOPAN “results component” indicators and EvalNet indicators</a:t>
            </a:r>
          </a:p>
          <a:p>
            <a:pPr lvl="1"/>
            <a:endParaRPr lang="en-CA" sz="2000" dirty="0" smtClean="0"/>
          </a:p>
          <a:p>
            <a:r>
              <a:rPr lang="en-CA" sz="2000" b="1" dirty="0" smtClean="0">
                <a:solidFill>
                  <a:srgbClr val="0070C0"/>
                </a:solidFill>
              </a:rPr>
              <a:t>Distinct MOPAN organisational performance indicators</a:t>
            </a:r>
          </a:p>
          <a:p>
            <a:pPr lvl="1"/>
            <a:r>
              <a:rPr lang="en-CA" sz="2000" dirty="0" smtClean="0"/>
              <a:t>MOPAN indicators related to corporate strategy and </a:t>
            </a:r>
            <a:br>
              <a:rPr lang="en-CA" sz="2000" dirty="0" smtClean="0"/>
            </a:br>
            <a:r>
              <a:rPr lang="en-CA" sz="2000" dirty="0" smtClean="0"/>
              <a:t>mandate, harmonizing procedures, availability of </a:t>
            </a:r>
            <a:br>
              <a:rPr lang="en-CA" sz="2000" dirty="0" smtClean="0"/>
            </a:br>
            <a:r>
              <a:rPr lang="en-CA" sz="2000" dirty="0" smtClean="0"/>
              <a:t>documents</a:t>
            </a:r>
          </a:p>
          <a:p>
            <a:pPr lvl="1">
              <a:buNone/>
            </a:pPr>
            <a:endParaRPr lang="en-CA" sz="2000" dirty="0" smtClean="0"/>
          </a:p>
          <a:p>
            <a:r>
              <a:rPr lang="en-CA" sz="2000" b="1" dirty="0" smtClean="0">
                <a:solidFill>
                  <a:srgbClr val="0070C0"/>
                </a:solidFill>
              </a:rPr>
              <a:t>Distinct </a:t>
            </a:r>
            <a:r>
              <a:rPr lang="en-CA" sz="2000" b="1" dirty="0" err="1" smtClean="0">
                <a:solidFill>
                  <a:srgbClr val="0070C0"/>
                </a:solidFill>
              </a:rPr>
              <a:t>EvalNet</a:t>
            </a:r>
            <a:r>
              <a:rPr lang="en-CA" sz="2000" b="1" dirty="0" smtClean="0">
                <a:solidFill>
                  <a:srgbClr val="0070C0"/>
                </a:solidFill>
              </a:rPr>
              <a:t> relevance and sustainability indicators</a:t>
            </a:r>
          </a:p>
          <a:p>
            <a:pPr lvl="1"/>
            <a:r>
              <a:rPr lang="en-CA" sz="2000" dirty="0" smtClean="0"/>
              <a:t>EvalNet Indicators related to positive benefits to target groups (achievement of objectives) and sustainability</a:t>
            </a:r>
          </a:p>
          <a:p>
            <a:endParaRPr lang="en-CA" sz="2000" b="1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7</a:t>
            </a:fld>
            <a:endParaRPr lang="en-CA" dirty="0"/>
          </a:p>
        </p:txBody>
      </p:sp>
      <p:pic>
        <p:nvPicPr>
          <p:cNvPr id="6" name="Picture 2" descr="http://j-butler.com/blog/wp-content/uploads/2012/05/circles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667000"/>
            <a:ext cx="2248847" cy="300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CA" dirty="0" smtClean="0"/>
              <a:t>Findings </a:t>
            </a:r>
            <a:r>
              <a:rPr lang="en-CA" sz="1400" dirty="0" smtClean="0"/>
              <a:t>(Cont’d)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700" dirty="0" smtClean="0"/>
              <a:t>What are the differences? Where do they overlap?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800600"/>
          </a:xfrm>
        </p:spPr>
        <p:txBody>
          <a:bodyPr>
            <a:noAutofit/>
          </a:bodyPr>
          <a:lstStyle/>
          <a:p>
            <a:endParaRPr lang="en-CA" sz="2000" b="1" dirty="0" smtClean="0">
              <a:solidFill>
                <a:srgbClr val="0070C0"/>
              </a:solidFill>
            </a:endParaRPr>
          </a:p>
          <a:p>
            <a:r>
              <a:rPr lang="en-CA" sz="2000" b="1" dirty="0" smtClean="0">
                <a:solidFill>
                  <a:srgbClr val="0070C0"/>
                </a:solidFill>
              </a:rPr>
              <a:t>Partial match between MOPAN and EvalNet indicators</a:t>
            </a:r>
          </a:p>
          <a:p>
            <a:pPr lvl="1"/>
            <a:r>
              <a:rPr lang="en-CA" sz="1800" dirty="0" smtClean="0"/>
              <a:t>Corporate focus on results, resource allocation decisions, contributing to policy dialogue and disseminating lessons learned</a:t>
            </a:r>
          </a:p>
          <a:p>
            <a:pPr lvl="1"/>
            <a:r>
              <a:rPr lang="en-CA" sz="1800" dirty="0" smtClean="0"/>
              <a:t>Crosscutting themes of environmental sustainability </a:t>
            </a:r>
            <a:br>
              <a:rPr lang="en-CA" sz="1800" dirty="0" smtClean="0"/>
            </a:br>
            <a:r>
              <a:rPr lang="en-CA" sz="1800" dirty="0" smtClean="0"/>
              <a:t>and gender equality and efficiency</a:t>
            </a:r>
          </a:p>
          <a:p>
            <a:pPr>
              <a:spcBef>
                <a:spcPts val="1200"/>
              </a:spcBef>
            </a:pPr>
            <a:r>
              <a:rPr lang="en-CA" sz="2000" b="1" dirty="0" smtClean="0">
                <a:solidFill>
                  <a:srgbClr val="0070C0"/>
                </a:solidFill>
              </a:rPr>
              <a:t>Costs  and level of effort</a:t>
            </a:r>
          </a:p>
          <a:p>
            <a:pPr lvl="1"/>
            <a:r>
              <a:rPr lang="en-CA" sz="1800" dirty="0" smtClean="0"/>
              <a:t>MOPAN Approach: C$350,000 and 320 days for </a:t>
            </a:r>
            <a:br>
              <a:rPr lang="en-CA" sz="1800" dirty="0" smtClean="0"/>
            </a:br>
            <a:r>
              <a:rPr lang="en-CA" sz="1800" dirty="0" smtClean="0"/>
              <a:t>entire process</a:t>
            </a:r>
          </a:p>
          <a:p>
            <a:pPr lvl="1"/>
            <a:r>
              <a:rPr lang="en-CA" sz="1800" dirty="0" smtClean="0"/>
              <a:t>EvalNet Approach: C$125,000 and 100 days </a:t>
            </a:r>
          </a:p>
          <a:p>
            <a:pPr lvl="1"/>
            <a:r>
              <a:rPr lang="en-CA" sz="1800" dirty="0" smtClean="0"/>
              <a:t>Burden on MO higher with MOPAN Approach </a:t>
            </a:r>
          </a:p>
          <a:p>
            <a:pPr lvl="1">
              <a:buNone/>
            </a:pPr>
            <a:endParaRPr lang="en-CA" sz="2000" dirty="0" smtClean="0"/>
          </a:p>
          <a:p>
            <a:pPr lvl="1">
              <a:buNone/>
            </a:pPr>
            <a:endParaRPr lang="en-CA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8</a:t>
            </a:fld>
            <a:endParaRPr lang="en-CA" dirty="0"/>
          </a:p>
        </p:txBody>
      </p:sp>
      <p:pic>
        <p:nvPicPr>
          <p:cNvPr id="6" name="Picture 2" descr="http://j-butler.com/blog/wp-content/uploads/2012/05/circles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124200"/>
            <a:ext cx="2248847" cy="300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CA" dirty="0" smtClean="0"/>
              <a:t>Findings</a:t>
            </a:r>
            <a:br>
              <a:rPr lang="en-CA" dirty="0" smtClean="0"/>
            </a:br>
            <a:r>
              <a:rPr lang="en-CA" sz="2700" dirty="0" smtClean="0"/>
              <a:t>How well are the approaches meeting their stated goals?</a:t>
            </a:r>
            <a:endParaRPr lang="en-C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5105400"/>
          </a:xfrm>
        </p:spPr>
        <p:txBody>
          <a:bodyPr>
            <a:noAutofit/>
          </a:bodyPr>
          <a:lstStyle/>
          <a:p>
            <a:r>
              <a:rPr lang="en-CA" sz="2000" b="1" dirty="0" smtClean="0"/>
              <a:t>MOPAN Approach</a:t>
            </a:r>
          </a:p>
          <a:p>
            <a:pPr lvl="1"/>
            <a:r>
              <a:rPr lang="en-CA" sz="1800" dirty="0" smtClean="0"/>
              <a:t>Strong approach to assessing organizational effectiveness</a:t>
            </a:r>
          </a:p>
          <a:p>
            <a:pPr lvl="1"/>
            <a:r>
              <a:rPr lang="en-CA" sz="1800" dirty="0" smtClean="0"/>
              <a:t>Use of multiple lines of evidence</a:t>
            </a:r>
          </a:p>
          <a:p>
            <a:pPr lvl="1"/>
            <a:r>
              <a:rPr lang="en-CA" sz="1800" dirty="0" smtClean="0"/>
              <a:t>Good engagement with MOs</a:t>
            </a:r>
          </a:p>
          <a:p>
            <a:pPr lvl="1"/>
            <a:r>
              <a:rPr lang="en-CA" sz="1800" dirty="0" smtClean="0"/>
              <a:t>Approach more expensive and takes longer</a:t>
            </a:r>
          </a:p>
          <a:p>
            <a:pPr lvl="1"/>
            <a:r>
              <a:rPr lang="en-CA" sz="1800" dirty="0" smtClean="0"/>
              <a:t>High level of effort on the part of MOs and other stakeholders</a:t>
            </a:r>
          </a:p>
          <a:p>
            <a:pPr lvl="1"/>
            <a:endParaRPr lang="en-CA" sz="1600" dirty="0" smtClean="0"/>
          </a:p>
          <a:p>
            <a:r>
              <a:rPr lang="en-CA" sz="2000" b="1" dirty="0" err="1" smtClean="0"/>
              <a:t>EvalNet</a:t>
            </a:r>
            <a:r>
              <a:rPr lang="en-CA" sz="2000" b="1" dirty="0" smtClean="0"/>
              <a:t> Approach</a:t>
            </a:r>
          </a:p>
          <a:p>
            <a:pPr lvl="1"/>
            <a:r>
              <a:rPr lang="en-CA" sz="1800" dirty="0" smtClean="0"/>
              <a:t>Successful in producing independent, credible, evidence-based information</a:t>
            </a:r>
          </a:p>
          <a:p>
            <a:pPr lvl="1"/>
            <a:r>
              <a:rPr lang="en-CA" sz="1800" dirty="0" smtClean="0"/>
              <a:t>Provides a picture of MOs’ development effectiveness</a:t>
            </a:r>
          </a:p>
          <a:p>
            <a:pPr lvl="1"/>
            <a:r>
              <a:rPr lang="en-CA" sz="1800" dirty="0" smtClean="0"/>
              <a:t>Indicators aligned with DAC Evaluation Standards</a:t>
            </a:r>
          </a:p>
          <a:p>
            <a:pPr lvl="1"/>
            <a:r>
              <a:rPr lang="en-CA" sz="1800" dirty="0" smtClean="0"/>
              <a:t>Requires fewer financial resources and less time to complete</a:t>
            </a:r>
          </a:p>
          <a:p>
            <a:pPr lvl="1"/>
            <a:r>
              <a:rPr lang="en-CA" sz="1800" dirty="0" smtClean="0"/>
              <a:t>Minimal level of effort on the part of MOs</a:t>
            </a:r>
          </a:p>
          <a:p>
            <a:pPr lvl="1"/>
            <a:endParaRPr lang="en-CA" sz="1800" dirty="0" smtClean="0"/>
          </a:p>
          <a:p>
            <a:pPr lvl="1"/>
            <a:endParaRPr lang="en-CA" sz="1800" dirty="0" smtClean="0"/>
          </a:p>
          <a:p>
            <a:pPr lvl="1">
              <a:buNone/>
            </a:pPr>
            <a:endParaRPr lang="en-CA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FD72-3102-44F2-B83B-FF050B6B0CB8}" type="slidenum">
              <a:rPr lang="en-CA" smtClean="0"/>
              <a:pPr/>
              <a:t>9</a:t>
            </a:fld>
            <a:endParaRPr lang="en-CA" dirty="0"/>
          </a:p>
        </p:txBody>
      </p:sp>
      <p:pic>
        <p:nvPicPr>
          <p:cNvPr id="2050" name="Picture 2" descr="http://www.impactcommunicationsinc.com/wp-content/uploads/2012/05/12-05_what_is_your_obje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6764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595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Comparative Study of MOPAN and EvalNet Approaches to Assessing Multilateral Organizations’ Development Effectiveness</vt:lpstr>
      <vt:lpstr>Introduction</vt:lpstr>
      <vt:lpstr>Study Framework</vt:lpstr>
      <vt:lpstr>Findings  What are the stated goals of the approaches?  What needs are they trying to address?</vt:lpstr>
      <vt:lpstr>Findings  What are the differences? Where do they overlap?</vt:lpstr>
      <vt:lpstr>Findings (Cont’d) What are the differences? Where do they overlap?</vt:lpstr>
      <vt:lpstr>Findings (Cont’d)  What are the differences? Where do they overlap?</vt:lpstr>
      <vt:lpstr>Findings (Cont’d)  What are the differences? Where do they overlap?</vt:lpstr>
      <vt:lpstr>Findings How well are the approaches meeting their stated goals?</vt:lpstr>
      <vt:lpstr>Findings If the two were to be integrated, how might that be done?</vt:lpstr>
      <vt:lpstr>Conclusions</vt:lpstr>
      <vt:lpstr>Update and MOPAN 3.0</vt:lpstr>
    </vt:vector>
  </TitlesOfParts>
  <Company>ACDI - CIDA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Study of MOPAN and EvalNet Approaches to Assessing Multilateral Organization’s Development Effectiveness</dc:title>
  <dc:creator>mgu000</dc:creator>
  <cp:lastModifiedBy>NZINGA Angele</cp:lastModifiedBy>
  <cp:revision>148</cp:revision>
  <cp:lastPrinted>2014-02-05T20:47:53Z</cp:lastPrinted>
  <dcterms:created xsi:type="dcterms:W3CDTF">2013-11-29T21:34:01Z</dcterms:created>
  <dcterms:modified xsi:type="dcterms:W3CDTF">2014-02-07T13:48:47Z</dcterms:modified>
</cp:coreProperties>
</file>